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handoutMasterIdLst>
    <p:handoutMasterId r:id="rId23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CCBD0-93F3-415E-9E58-FCBD38983160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00709-D6DB-4944-99CF-A6D74E94B1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FE731D-F6EC-408A-BB3E-FD7BC3242E85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8722B7A-47B7-475D-85EC-A9FCB2B5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305800" cy="2536825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Overview of Chapters 11 – 13, &amp; 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Greene (2005) identified four groups:</a:t>
            </a:r>
          </a:p>
          <a:p>
            <a:pPr marL="514350" indent="-514350">
              <a:buAutoNum type="arabicPeriod"/>
            </a:pPr>
            <a:r>
              <a:rPr lang="en-US" dirty="0" smtClean="0"/>
              <a:t>People who have decision authority over the program</a:t>
            </a:r>
          </a:p>
          <a:p>
            <a:pPr marL="514350" indent="-514350">
              <a:buAutoNum type="arabicPeriod"/>
            </a:pPr>
            <a:r>
              <a:rPr lang="en-US" dirty="0" smtClean="0"/>
              <a:t>People who have direct responsibility for the program</a:t>
            </a:r>
          </a:p>
          <a:p>
            <a:pPr marL="514350" indent="-514350">
              <a:buAutoNum type="arabicPeriod"/>
            </a:pPr>
            <a:r>
              <a:rPr lang="en-US" dirty="0" smtClean="0"/>
              <a:t>People who are the intended beneficiaries of the program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2700" dirty="0" smtClean="0"/>
              <a:t>Setting Boundaries and Analyzing the Evaluation Context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Scriven</a:t>
            </a:r>
            <a:r>
              <a:rPr lang="en-US" dirty="0" smtClean="0"/>
              <a:t> (2007) adds to the list: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Political supporters or opponents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Community Leaders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in General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Setting Boundaries and Analyzing the Evaluation Context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Political Context: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1. Who will gain to gain/lose?</a:t>
            </a:r>
          </a:p>
          <a:p>
            <a:pPr>
              <a:buNone/>
            </a:pPr>
            <a:r>
              <a:rPr lang="en-US" dirty="0" smtClean="0"/>
              <a:t>2. Which individuals and groups have power in the setting?</a:t>
            </a:r>
          </a:p>
          <a:p>
            <a:pPr>
              <a:buNone/>
            </a:pPr>
            <a:r>
              <a:rPr lang="en-US" dirty="0" smtClean="0"/>
              <a:t>3. How should the evaluator relate/communicate to the groups?</a:t>
            </a:r>
          </a:p>
          <a:p>
            <a:pPr>
              <a:buNone/>
            </a:pPr>
            <a:r>
              <a:rPr lang="en-US" dirty="0" smtClean="0"/>
              <a:t>4. Will all groups cooperate?</a:t>
            </a:r>
          </a:p>
          <a:p>
            <a:pPr>
              <a:buNone/>
            </a:pPr>
            <a:r>
              <a:rPr lang="en-US" dirty="0" smtClean="0"/>
              <a:t>5. Which groups have a vested interest in the outcomes?</a:t>
            </a:r>
          </a:p>
          <a:p>
            <a:pPr>
              <a:buNone/>
            </a:pPr>
            <a:r>
              <a:rPr lang="en-US" dirty="0"/>
              <a:t>6</a:t>
            </a:r>
            <a:r>
              <a:rPr lang="en-US" dirty="0" smtClean="0"/>
              <a:t>. What safeguards should be incorporated into the evaluation agreement?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Setting Boundaries and Analyzing the Evaluation Context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Identifying and selecting the evaluation questions and criteria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What is the focus of evaluation questions?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are good sources for evaluation questions?</a:t>
            </a:r>
          </a:p>
          <a:p>
            <a:pPr marL="514350" indent="-514350">
              <a:buAutoNum type="arabicPeriod"/>
            </a:pPr>
            <a:r>
              <a:rPr lang="en-US" dirty="0" smtClean="0"/>
              <a:t>Who should be involved in the divergent and convergent phases? Why?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Evaluation Questions: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Provide focus to the evaluation</a:t>
            </a:r>
          </a:p>
          <a:p>
            <a:pPr>
              <a:buNone/>
            </a:pPr>
            <a:r>
              <a:rPr lang="en-US" dirty="0" smtClean="0"/>
              <a:t>Specify the information the evaluation will provide</a:t>
            </a:r>
          </a:p>
          <a:p>
            <a:pPr>
              <a:buNone/>
            </a:pPr>
            <a:r>
              <a:rPr lang="en-US" dirty="0" smtClean="0"/>
              <a:t>Guide choices for data collection, analysis, and interpretation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Identifying and selecting the evaluation questions and criteria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Good Sources: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Existing Standards in the Field</a:t>
            </a:r>
          </a:p>
          <a:p>
            <a:pPr>
              <a:buNone/>
            </a:pPr>
            <a:r>
              <a:rPr lang="en-US" dirty="0" smtClean="0"/>
              <a:t>Research Literature</a:t>
            </a:r>
          </a:p>
          <a:p>
            <a:pPr>
              <a:buNone/>
            </a:pPr>
            <a:r>
              <a:rPr lang="en-US" dirty="0" smtClean="0"/>
              <a:t>Content Experts</a:t>
            </a:r>
          </a:p>
          <a:p>
            <a:pPr>
              <a:buNone/>
            </a:pPr>
            <a:r>
              <a:rPr lang="en-US" dirty="0" smtClean="0"/>
              <a:t>Evaluators </a:t>
            </a:r>
            <a:r>
              <a:rPr lang="en-US" dirty="0"/>
              <a:t>O</a:t>
            </a:r>
            <a:r>
              <a:rPr lang="en-US" dirty="0" smtClean="0"/>
              <a:t>wn </a:t>
            </a:r>
            <a:r>
              <a:rPr lang="en-US" dirty="0"/>
              <a:t>E</a:t>
            </a:r>
            <a:r>
              <a:rPr lang="en-US" dirty="0" smtClean="0"/>
              <a:t>xperience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Identifying and selecting the evaluation questions and criteria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Divergent</a:t>
            </a:r>
            <a:r>
              <a:rPr lang="en-US" dirty="0" smtClean="0"/>
              <a:t>: </a:t>
            </a:r>
            <a:r>
              <a:rPr lang="en-US" dirty="0" err="1" smtClean="0"/>
              <a:t>Cronbach</a:t>
            </a:r>
            <a:r>
              <a:rPr lang="en-US" dirty="0" smtClean="0"/>
              <a:t> (1982), “Opening one’s mind to be entertained at least briefly as prospects for investigation” (p. 210).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Fitzpatrick, et al. (2011), “throw a broad net and learn from many possible sources” (p. 316).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Identifying and selecting the evaluation questions and criteria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Convergent: Three reasons for reducing the range of variables.</a:t>
            </a:r>
          </a:p>
          <a:p>
            <a:pPr marL="514350" indent="-514350">
              <a:buAutoNum type="arabicPeriod"/>
            </a:pPr>
            <a:r>
              <a:rPr lang="en-US" dirty="0" smtClean="0"/>
              <a:t>Budget</a:t>
            </a:r>
          </a:p>
          <a:p>
            <a:pPr marL="514350" indent="-514350">
              <a:buAutoNum type="arabicPeriod"/>
            </a:pPr>
            <a:r>
              <a:rPr lang="en-US" dirty="0" smtClean="0"/>
              <a:t>Manageability/Complexity</a:t>
            </a:r>
          </a:p>
          <a:p>
            <a:pPr marL="514350" indent="-514350">
              <a:buAutoNum type="arabicPeriod"/>
            </a:pPr>
            <a:r>
              <a:rPr lang="en-US" dirty="0" smtClean="0"/>
              <a:t>Attention Span of Audience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The evaluator aims for the maximum </a:t>
            </a:r>
            <a:r>
              <a:rPr lang="en-US" dirty="0" err="1" smtClean="0"/>
              <a:t>bandwith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r>
              <a:rPr lang="en-US" dirty="0" err="1" smtClean="0"/>
              <a:t>Cronbach</a:t>
            </a:r>
            <a:r>
              <a:rPr lang="en-US" dirty="0" smtClean="0"/>
              <a:t> (1982)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*Typically completed by an advisory group with representatives from different stakeholder groups.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Identifying and selecting the evaluation questions and criteria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considerations are important in tailoring the reporting of evaluation results to audiences?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What are some of the ways results can be communicated to stakeholders?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What should be included in an evaluation report?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(take 5 minutes to discuss with a partner)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17: Reporting Evaluation Results: Maximizing Use and Understanding</a:t>
            </a:r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Different audiences have different information needs and knowledge levels.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Reading ability</a:t>
            </a:r>
          </a:p>
          <a:p>
            <a:pPr>
              <a:buNone/>
            </a:pPr>
            <a:r>
              <a:rPr lang="en-US" dirty="0" smtClean="0"/>
              <a:t>Familiarity with the program</a:t>
            </a:r>
          </a:p>
          <a:p>
            <a:pPr>
              <a:buNone/>
            </a:pPr>
            <a:r>
              <a:rPr lang="en-US" dirty="0" smtClean="0"/>
              <a:t>Attitude toward the program</a:t>
            </a:r>
          </a:p>
          <a:p>
            <a:pPr>
              <a:buNone/>
            </a:pPr>
            <a:r>
              <a:rPr lang="en-US" dirty="0" smtClean="0"/>
              <a:t>Role in decision making</a:t>
            </a:r>
          </a:p>
          <a:p>
            <a:pPr>
              <a:buNone/>
            </a:pPr>
            <a:r>
              <a:rPr lang="en-US" dirty="0" smtClean="0"/>
              <a:t>Familiarity with evaluation practices/methods</a:t>
            </a:r>
          </a:p>
          <a:p>
            <a:pPr>
              <a:buNone/>
            </a:pPr>
            <a:r>
              <a:rPr lang="en-US" dirty="0" smtClean="0"/>
              <a:t>Attitude and interest in evaluation</a:t>
            </a:r>
          </a:p>
          <a:p>
            <a:pPr>
              <a:buNone/>
            </a:pPr>
            <a:r>
              <a:rPr lang="en-US" dirty="0" smtClean="0"/>
              <a:t>Experience in using evaluation results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Torres, </a:t>
            </a:r>
            <a:r>
              <a:rPr lang="en-US" dirty="0" err="1" smtClean="0"/>
              <a:t>Preskill</a:t>
            </a:r>
            <a:r>
              <a:rPr lang="en-US" dirty="0" smtClean="0"/>
              <a:t>, and </a:t>
            </a:r>
            <a:r>
              <a:rPr lang="en-US" dirty="0" err="1" smtClean="0"/>
              <a:t>Pointek</a:t>
            </a:r>
            <a:r>
              <a:rPr lang="en-US" dirty="0" smtClean="0"/>
              <a:t> (2005)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17: Reporting Evaluation Results: Maximizing Use and Understanding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4600" dirty="0" smtClean="0"/>
              <a:t>Clarifying the evaluation request and responsibilities</a:t>
            </a:r>
          </a:p>
          <a:p>
            <a:pPr algn="ctr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An organization has requested that you to complete an evaluation. What questions do you feel are important to ask before beginning the evaluation?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Are there times when you would decline a request for evaluation?  Why?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What are some of the advantages and disadvantages in having an evaluation conduct by an external evaluator? By an internal evaluator?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(take 5 minutes with a partner to discuss)</a:t>
            </a:r>
          </a:p>
          <a:p>
            <a:pPr algn="ctr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If possible (Patton, 2008) points out that evaluation data are sued more if the evaluator discusses and negotiates the format, style, and organization of reports with primary users.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Other Key Points</a:t>
            </a:r>
            <a:r>
              <a:rPr lang="en-US" dirty="0" smtClean="0"/>
              <a:t>: Avoid Jargon, Use simple direct language, Use examples, anecdotes, </a:t>
            </a:r>
            <a:endParaRPr lang="en-US" dirty="0"/>
          </a:p>
          <a:p>
            <a:pPr>
              <a:buNone/>
            </a:pPr>
            <a:r>
              <a:rPr lang="en-US" dirty="0" smtClean="0"/>
              <a:t>be interesting…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17: Reporting Evaluation Results: Maximizing Use and Understanding</a:t>
            </a:r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Key Elements of an Evaluation Report (p. 470)</a:t>
            </a:r>
          </a:p>
          <a:p>
            <a:pPr marL="571500" indent="-571500">
              <a:buAutoNum type="romanUcPeriod"/>
            </a:pPr>
            <a:r>
              <a:rPr lang="en-US" dirty="0" smtClean="0"/>
              <a:t>Executive Summary</a:t>
            </a:r>
          </a:p>
          <a:p>
            <a:pPr marL="571500" indent="-571500">
              <a:buAutoNum type="romanUcPeriod"/>
            </a:pPr>
            <a:r>
              <a:rPr lang="en-US" dirty="0" smtClean="0"/>
              <a:t>Introduction to the Report</a:t>
            </a:r>
          </a:p>
          <a:p>
            <a:pPr marL="571500" indent="-571500">
              <a:buAutoNum type="romanUcPeriod"/>
            </a:pPr>
            <a:r>
              <a:rPr lang="en-US" dirty="0" smtClean="0"/>
              <a:t>Focus of the Evaluation</a:t>
            </a:r>
          </a:p>
          <a:p>
            <a:pPr marL="571500" indent="-571500">
              <a:buAutoNum type="romanUcPeriod"/>
            </a:pPr>
            <a:r>
              <a:rPr lang="en-US" dirty="0" smtClean="0"/>
              <a:t>Brief Overview of Evaluation Plan &amp; Procedures</a:t>
            </a:r>
          </a:p>
          <a:p>
            <a:pPr marL="571500" indent="-571500">
              <a:buAutoNum type="romanUcPeriod"/>
            </a:pPr>
            <a:r>
              <a:rPr lang="en-US" dirty="0" smtClean="0"/>
              <a:t>Presentation of Results</a:t>
            </a:r>
          </a:p>
          <a:p>
            <a:pPr marL="571500" indent="-571500">
              <a:buAutoNum type="romanUcPeriod"/>
            </a:pPr>
            <a:r>
              <a:rPr lang="en-US" dirty="0" smtClean="0"/>
              <a:t>Conclusion and Recommendations</a:t>
            </a:r>
          </a:p>
          <a:p>
            <a:pPr marL="571500" indent="-571500">
              <a:buAutoNum type="romanUcPeriod"/>
            </a:pPr>
            <a:r>
              <a:rPr lang="en-US" dirty="0" smtClean="0"/>
              <a:t>Minority Reports or Rejoinders</a:t>
            </a:r>
          </a:p>
          <a:p>
            <a:pPr marL="571500" indent="-571500">
              <a:buAutoNum type="romanUcPeriod"/>
            </a:pPr>
            <a:r>
              <a:rPr lang="en-US" dirty="0" smtClean="0"/>
              <a:t>Appendices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17: Reporting Evaluation Results: Maximizing Use and Understanding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Identify the stakeholders</a:t>
            </a:r>
          </a:p>
          <a:p>
            <a:pPr marL="514350" indent="-514350">
              <a:buNone/>
            </a:pPr>
            <a:r>
              <a:rPr lang="en-US" sz="2400" u="sng" dirty="0" smtClean="0"/>
              <a:t>Key questions:</a:t>
            </a:r>
          </a:p>
          <a:p>
            <a:pPr marL="514350" indent="-514350">
              <a:buNone/>
            </a:pPr>
            <a:r>
              <a:rPr lang="en-US" sz="2400" dirty="0" smtClean="0"/>
              <a:t>Who are the sponsors and clients?</a:t>
            </a:r>
          </a:p>
          <a:p>
            <a:pPr marL="514350" indent="-514350">
              <a:buNone/>
            </a:pPr>
            <a:r>
              <a:rPr lang="en-US" sz="2400" dirty="0" smtClean="0"/>
              <a:t>Who are the managers and staff?</a:t>
            </a:r>
          </a:p>
          <a:p>
            <a:pPr marL="514350" indent="-514350">
              <a:buNone/>
            </a:pPr>
            <a:r>
              <a:rPr lang="en-US" sz="2400" dirty="0" smtClean="0"/>
              <a:t>Are there other interest groups, such as agencies, elected officials, the public at large?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2. Identify the purpose for the evaluation</a:t>
            </a:r>
          </a:p>
          <a:p>
            <a:pPr marL="514350" indent="-514350">
              <a:buNone/>
            </a:pPr>
            <a:r>
              <a:rPr lang="en-US" sz="2400" u="sng" dirty="0" smtClean="0"/>
              <a:t>Key questions: </a:t>
            </a:r>
          </a:p>
          <a:p>
            <a:pPr marL="514350" indent="-514350">
              <a:buNone/>
            </a:pPr>
            <a:r>
              <a:rPr lang="en-US" sz="2400" dirty="0"/>
              <a:t>W</a:t>
            </a:r>
            <a:r>
              <a:rPr lang="en-US" sz="2400" dirty="0" smtClean="0"/>
              <a:t>hy is the evaluation being requested?</a:t>
            </a:r>
          </a:p>
          <a:p>
            <a:pPr marL="514350" indent="-514350">
              <a:buNone/>
            </a:pPr>
            <a:r>
              <a:rPr lang="en-US" sz="2400" dirty="0" smtClean="0"/>
              <a:t>What question will it answer?</a:t>
            </a:r>
          </a:p>
          <a:p>
            <a:pPr marL="514350" indent="-514350">
              <a:buNone/>
            </a:pPr>
            <a:r>
              <a:rPr lang="en-US" sz="2400" dirty="0" smtClean="0"/>
              <a:t>How will the results be used? By whom?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Clarifying the Evaluation Request and Responsibilities 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3. Determine if the Evaluation is Appropriate</a:t>
            </a:r>
          </a:p>
          <a:p>
            <a:pPr marL="514350" indent="-514350">
              <a:buNone/>
            </a:pPr>
            <a:r>
              <a:rPr lang="en-US" sz="2800" u="sng" dirty="0" smtClean="0"/>
              <a:t>Key questions:</a:t>
            </a:r>
          </a:p>
          <a:p>
            <a:pPr marL="514350" indent="-514350">
              <a:buNone/>
            </a:pPr>
            <a:r>
              <a:rPr lang="en-US" sz="2400" dirty="0" smtClean="0"/>
              <a:t>How will the results be used?</a:t>
            </a:r>
          </a:p>
          <a:p>
            <a:pPr marL="514350" indent="-514350">
              <a:buNone/>
            </a:pPr>
            <a:r>
              <a:rPr lang="en-US" sz="2400" dirty="0" smtClean="0"/>
              <a:t>Will the results produce trivial information?</a:t>
            </a:r>
          </a:p>
          <a:p>
            <a:pPr marL="514350" indent="-514350">
              <a:buNone/>
            </a:pPr>
            <a:r>
              <a:rPr lang="en-US" sz="2400" dirty="0" smtClean="0"/>
              <a:t>Is the program too new?</a:t>
            </a:r>
          </a:p>
          <a:p>
            <a:pPr marL="514350" indent="-514350">
              <a:buNone/>
            </a:pPr>
            <a:r>
              <a:rPr lang="en-US" sz="2400" dirty="0" smtClean="0"/>
              <a:t>Is the evaluation purpose ethical?</a:t>
            </a:r>
          </a:p>
          <a:p>
            <a:pPr marL="514350" indent="-514350">
              <a:buNone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Clarifying the Evaluation Request and Responsibilities 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Steps to follow: 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Clarify the intended program model or theory</a:t>
            </a:r>
          </a:p>
          <a:p>
            <a:pPr marL="514350" indent="-514350">
              <a:buAutoNum type="arabicPeriod"/>
            </a:pPr>
            <a:endParaRPr lang="en-US" sz="2400" dirty="0" smtClean="0"/>
          </a:p>
          <a:p>
            <a:pPr marL="514350" indent="-514350">
              <a:buAutoNum type="arabicPeriod"/>
            </a:pPr>
            <a:r>
              <a:rPr lang="en-US" sz="2400" dirty="0" smtClean="0"/>
              <a:t>Examine the program in implementation to determine whether it matches the model and could achieve the goals or objectives</a:t>
            </a:r>
          </a:p>
          <a:p>
            <a:pPr marL="514350" indent="-514350">
              <a:buAutoNum type="arabicPeriod"/>
            </a:pPr>
            <a:endParaRPr lang="en-US" sz="2400" dirty="0" smtClean="0"/>
          </a:p>
          <a:p>
            <a:pPr marL="514350" indent="-514350">
              <a:buAutoNum type="arabicPeriod"/>
            </a:pPr>
            <a:r>
              <a:rPr lang="en-US" sz="2400" dirty="0" smtClean="0"/>
              <a:t>Explore different approaches to determine if they meet the stakeholders information needs</a:t>
            </a:r>
          </a:p>
          <a:p>
            <a:pPr marL="514350" indent="-514350">
              <a:buAutoNum type="arabicPeriod"/>
            </a:pPr>
            <a:endParaRPr lang="en-US" sz="2400" dirty="0" smtClean="0"/>
          </a:p>
          <a:p>
            <a:pPr marL="514350" indent="-514350">
              <a:buAutoNum type="arabicPeriod"/>
            </a:pPr>
            <a:r>
              <a:rPr lang="en-US" sz="2400" dirty="0" smtClean="0"/>
              <a:t>Agree on evaluation priorities and intended uses of the study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Clarifying the Evaluation Request and Responsibilities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Internal vs. External evaluator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Internal: know the organization, history, and decision-making style and would be around to encourage use of evaluation results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External: bring a greater objectivity and sometimes specialized skill for a particular project or evaluation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will evaluate the program?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2400" b="1" dirty="0" smtClean="0"/>
              <a:t>Setting Boundaries and Analyzing the Evaluation Context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1. After determining who the stakeholders are, how do you determine who should be involved in the evaluation process?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2. What should the evaluator consider in analyzing the political context in which an evaluation will occur?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(take 5 minutes to discuss with a partner)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evaluator should identify and communicate with each stakeholder group or its representative: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To learn about the groups concerns</a:t>
            </a:r>
          </a:p>
          <a:p>
            <a:pPr>
              <a:buNone/>
            </a:pPr>
            <a:r>
              <a:rPr lang="en-US" dirty="0" smtClean="0"/>
              <a:t>2. To understand how they will use the evaluation results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This will help the evaluator weigh their input during the evaluation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Setting Boundaries and Analyzing the Evaluation Context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 evaluators need to be aware of </a:t>
            </a:r>
          </a:p>
          <a:p>
            <a:pPr>
              <a:buNone/>
            </a:pPr>
            <a:r>
              <a:rPr lang="en-US" dirty="0" smtClean="0"/>
              <a:t>Squeaking wheels</a:t>
            </a:r>
            <a:r>
              <a:rPr lang="en-US" dirty="0"/>
              <a:t> </a:t>
            </a:r>
            <a:r>
              <a:rPr lang="en-US" dirty="0" smtClean="0"/>
              <a:t>&amp;Powerful Stakeholders?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You need to bring about a “democratic dialogue” if possible, with a balance in the number of people involved and diversity within the group.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Setting Boundaries and Analyzing the Evaluation Context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</TotalTime>
  <Words>987</Words>
  <Application>Microsoft Office PowerPoint</Application>
  <PresentationFormat>On-screen Show (4:3)</PresentationFormat>
  <Paragraphs>158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 Overview of Chapters 11 – 13, &amp; 17</vt:lpstr>
      <vt:lpstr>Chapter 11</vt:lpstr>
      <vt:lpstr>Clarifying the Evaluation Request and Responsibilities </vt:lpstr>
      <vt:lpstr>Clarifying the Evaluation Request and Responsibilities </vt:lpstr>
      <vt:lpstr>Clarifying the Evaluation Request and Responsibilities </vt:lpstr>
      <vt:lpstr>Who will evaluate the program?</vt:lpstr>
      <vt:lpstr>Chapter 12</vt:lpstr>
      <vt:lpstr> Setting Boundaries and Analyzing the Evaluation Context </vt:lpstr>
      <vt:lpstr> Setting Boundaries and Analyzing the Evaluation Context </vt:lpstr>
      <vt:lpstr> Setting Boundaries and Analyzing the Evaluation Context </vt:lpstr>
      <vt:lpstr> Setting Boundaries and Analyzing the Evaluation Context </vt:lpstr>
      <vt:lpstr> Setting Boundaries and Analyzing the Evaluation Context </vt:lpstr>
      <vt:lpstr>Chapter 13</vt:lpstr>
      <vt:lpstr> Identifying and selecting the evaluation questions and criteria </vt:lpstr>
      <vt:lpstr> Identifying and selecting the evaluation questions and criteria </vt:lpstr>
      <vt:lpstr>Identifying and selecting the evaluation questions and criteria</vt:lpstr>
      <vt:lpstr>Identifying and selecting the evaluation questions and criteria</vt:lpstr>
      <vt:lpstr>Chapter 17: Reporting Evaluation Results: Maximizing Use and Understanding</vt:lpstr>
      <vt:lpstr>Chapter 17: Reporting Evaluation Results: Maximizing Use and Understanding</vt:lpstr>
      <vt:lpstr>Chapter 17: Reporting Evaluation Results: Maximizing Use and Understanding</vt:lpstr>
      <vt:lpstr>Chapter 17: Reporting Evaluation Results: Maximizing Use and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Project and  Overview of Chapters 11 – 13, &amp; 17</dc:title>
  <dc:creator>rschultz</dc:creator>
  <cp:lastModifiedBy>rschultz</cp:lastModifiedBy>
  <cp:revision>14</cp:revision>
  <dcterms:created xsi:type="dcterms:W3CDTF">2011-03-19T13:41:11Z</dcterms:created>
  <dcterms:modified xsi:type="dcterms:W3CDTF">2011-03-23T19:20:06Z</dcterms:modified>
</cp:coreProperties>
</file>